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3" d="100"/>
          <a:sy n="83" d="100"/>
        </p:scale>
        <p:origin x="-192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317E0-AD8E-4A92-A249-3B15CA28B03A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1A671-AC6E-4A06-A1AB-D97978993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1A671-AC6E-4A06-A1AB-D97978993E1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2996952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>
                    <a:lumMod val="95000"/>
                  </a:schemeClr>
                </a:solidFill>
              </a:rPr>
              <a:t>Библиотека</a:t>
            </a:r>
            <a:endParaRPr lang="ru-RU" sz="6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Рисунок 4" descr="library-books-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31640" y="188640"/>
            <a:ext cx="5616624" cy="175432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</a:rPr>
              <a:t>База данных «Библиотека»</a:t>
            </a:r>
            <a:endParaRPr lang="ru-RU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1586" y="6309320"/>
            <a:ext cx="213395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Автор: Студент группы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МРб-51 Тельман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Габибуллаевич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Шахбанов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49CA52E-312C-4D02-B484-00432E1796CE}"/>
              </a:ext>
            </a:extLst>
          </p:cNvPr>
          <p:cNvSpPr txBox="1"/>
          <p:nvPr/>
        </p:nvSpPr>
        <p:spPr>
          <a:xfrm flipH="1">
            <a:off x="3428993" y="7000900"/>
            <a:ext cx="2071702" cy="39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/>
              <a:t>Самара</a:t>
            </a:r>
            <a:br>
              <a:rPr lang="ru-RU" sz="1000" dirty="0"/>
            </a:br>
            <a:r>
              <a:rPr lang="ru-RU" sz="1000" dirty="0"/>
              <a:t>2018г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brary-books-720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4056" y="0"/>
            <a:ext cx="913994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720" y="185811"/>
            <a:ext cx="360040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Отчёты в БД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8352928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При работе с базой данных для просмотра, форматирования и обобщения данных обычно используются отчеты. Например, можно создать отчет в виде списка с номерами телефонов всех контактов или сводный отчет с итогами продаж компании в разных регионах за разные периоды.</a:t>
            </a:r>
            <a:endParaRPr lang="ru-RU" sz="2400" b="1" dirty="0"/>
          </a:p>
        </p:txBody>
      </p:sp>
      <p:pic>
        <p:nvPicPr>
          <p:cNvPr id="6" name="Рисунок 5" descr="Безымянный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573016"/>
            <a:ext cx="7700331" cy="28359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brary-books-720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4056" y="0"/>
            <a:ext cx="913994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720" y="185811"/>
            <a:ext cx="360040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Список литературы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8352928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Гринченко </a:t>
            </a:r>
            <a:r>
              <a:rPr lang="ru-RU" dirty="0"/>
              <a:t>Н.Н., </a:t>
            </a:r>
            <a:r>
              <a:rPr lang="ru-RU" dirty="0" err="1"/>
              <a:t>Цуканова</a:t>
            </a:r>
            <a:r>
              <a:rPr lang="ru-RU" dirty="0"/>
              <a:t> Н.И., </a:t>
            </a:r>
            <a:r>
              <a:rPr lang="ru-RU" dirty="0" err="1"/>
              <a:t>Пылькин</a:t>
            </a:r>
            <a:r>
              <a:rPr lang="ru-RU" dirty="0"/>
              <a:t> А.Н., Макаров Н.П., Гусев Е.В. Проектирование баз данных. СУБД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Access</a:t>
            </a:r>
            <a:r>
              <a:rPr lang="ru-RU" dirty="0"/>
              <a:t>. –М.: Горячая линия-Телеком, 2004. –240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Microsoft Access 2003. –</a:t>
            </a:r>
            <a:r>
              <a:rPr lang="ru-RU" dirty="0"/>
              <a:t>М</a:t>
            </a:r>
            <a:r>
              <a:rPr lang="en-US" dirty="0"/>
              <a:t>.: </a:t>
            </a:r>
            <a:r>
              <a:rPr lang="ru-RU" dirty="0"/>
              <a:t>ЭКОМ</a:t>
            </a:r>
            <a:r>
              <a:rPr lang="en-US" dirty="0"/>
              <a:t>, 2004.  432 </a:t>
            </a:r>
            <a:r>
              <a:rPr lang="ru-RU" dirty="0"/>
              <a:t>с</a:t>
            </a:r>
            <a:r>
              <a:rPr lang="en-US" dirty="0"/>
              <a:t>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Дженнингс Р. Использование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Access</a:t>
            </a:r>
            <a:r>
              <a:rPr lang="ru-RU" dirty="0"/>
              <a:t> 2002. –М., 2002.  1008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err="1"/>
              <a:t>Виллариал</a:t>
            </a:r>
            <a:r>
              <a:rPr lang="ru-RU" dirty="0"/>
              <a:t> Б. Программирование </a:t>
            </a:r>
            <a:r>
              <a:rPr lang="ru-RU" dirty="0" err="1"/>
              <a:t>Access</a:t>
            </a:r>
            <a:r>
              <a:rPr lang="ru-RU" dirty="0"/>
              <a:t> 2002 в примерах. –М.: КУДИЦ-ОБРАЗ, 2003.  496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err="1"/>
              <a:t>Фиайли</a:t>
            </a:r>
            <a:r>
              <a:rPr lang="ru-RU" dirty="0"/>
              <a:t> К. SQL. –СПБ: Питер, 2004. –464 с.</a:t>
            </a:r>
          </a:p>
        </p:txBody>
      </p:sp>
    </p:spTree>
    <p:extLst>
      <p:ext uri="{BB962C8B-B14F-4D97-AF65-F5344CB8AC3E}">
        <p14:creationId xmlns="" xmlns:p14="http://schemas.microsoft.com/office/powerpoint/2010/main" val="666087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brary-books-720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4056" y="0"/>
            <a:ext cx="913994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1928802"/>
            <a:ext cx="571504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Спасибо за внимание!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66608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5436096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В БД «Библиотека» есть таблицы: «Книги», «Авторы», «Сотрудники библиотеки», Учет выдачи книг», «Жанры»</a:t>
            </a:r>
            <a:endParaRPr lang="ru-RU" b="1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836712"/>
            <a:ext cx="4788023" cy="1484319"/>
          </a:xfrm>
          <a:prstGeom prst="rect">
            <a:avLst/>
          </a:prstGeom>
        </p:spPr>
      </p:pic>
      <p:pic>
        <p:nvPicPr>
          <p:cNvPr id="5" name="Рисунок 4" descr="Безымянный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636912"/>
            <a:ext cx="4139952" cy="1656184"/>
          </a:xfrm>
          <a:prstGeom prst="rect">
            <a:avLst/>
          </a:prstGeom>
        </p:spPr>
      </p:pic>
      <p:pic>
        <p:nvPicPr>
          <p:cNvPr id="6" name="Рисунок 5" descr="Безымянный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725144"/>
            <a:ext cx="4716016" cy="1733455"/>
          </a:xfrm>
          <a:prstGeom prst="rect">
            <a:avLst/>
          </a:prstGeom>
        </p:spPr>
      </p:pic>
      <p:pic>
        <p:nvPicPr>
          <p:cNvPr id="7" name="Рисунок 6" descr="Безымянный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67992" y="2636912"/>
            <a:ext cx="4776008" cy="1656184"/>
          </a:xfrm>
          <a:prstGeom prst="rect">
            <a:avLst/>
          </a:prstGeom>
        </p:spPr>
      </p:pic>
      <p:pic>
        <p:nvPicPr>
          <p:cNvPr id="8" name="Рисунок 7" descr="Безымянный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24121" y="4725144"/>
            <a:ext cx="3619879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70_14_1399511_0.jpg"/>
          <p:cNvPicPr>
            <a:picLocks noChangeAspect="1"/>
          </p:cNvPicPr>
          <p:nvPr/>
        </p:nvPicPr>
        <p:blipFill>
          <a:blip r:embed="rId2" cstate="print">
            <a:lum bright="10000" contrast="-20000"/>
          </a:blip>
          <a:stretch>
            <a:fillRect/>
          </a:stretch>
        </p:blipFill>
        <p:spPr>
          <a:xfrm>
            <a:off x="0" y="0"/>
            <a:ext cx="916169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91880" y="0"/>
            <a:ext cx="5652120" cy="16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</a:rPr>
              <a:t>База данных – это множество однотипных данных. (статей, расчётов и </a:t>
            </a:r>
            <a:r>
              <a:rPr lang="ru-RU" sz="2400" b="1" dirty="0" err="1" smtClean="0">
                <a:solidFill>
                  <a:schemeClr val="bg1">
                    <a:lumMod val="95000"/>
                  </a:schemeClr>
                </a:solidFill>
              </a:rPr>
              <a:t>тд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</a:rPr>
              <a:t>), систематизированных определённым  образом.</a:t>
            </a:r>
            <a:endParaRPr lang="ru-RU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1628800"/>
            <a:ext cx="4896544" cy="30963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Примеры: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Иерархическая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Объектная и объектно-ориентированная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Объектно-реляционная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Реляционная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Сетевая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Функциональная.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ibrary-books-720.jpg"/>
          <p:cNvPicPr>
            <a:picLocks noChangeAspect="1"/>
          </p:cNvPicPr>
          <p:nvPr/>
        </p:nvPicPr>
        <p:blipFill>
          <a:blip r:embed="rId2" cstate="print">
            <a:lum bright="21000" contrast="-10000"/>
          </a:blip>
          <a:stretch>
            <a:fillRect/>
          </a:stretch>
        </p:blipFill>
        <p:spPr>
          <a:xfrm>
            <a:off x="0" y="0"/>
            <a:ext cx="913994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88640"/>
            <a:ext cx="709228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Ключевое поле - это поле, значение которого однозначно определяет запись в таблице.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Безымянный5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268760"/>
            <a:ext cx="792088" cy="986634"/>
          </a:xfrm>
          <a:prstGeom prst="rect">
            <a:avLst/>
          </a:prstGeom>
        </p:spPr>
      </p:pic>
      <p:pic>
        <p:nvPicPr>
          <p:cNvPr id="7" name="Рисунок 6" descr="Безымянный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87824" y="1556792"/>
            <a:ext cx="3485574" cy="6083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2348880"/>
            <a:ext cx="8676456" cy="20621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spc="-10" dirty="0" smtClean="0">
                <a:solidFill>
                  <a:schemeClr val="bg1"/>
                </a:solidFill>
              </a:rPr>
              <a:t>Система управления базами данных (СУБД) — </a:t>
            </a:r>
            <a:r>
              <a:rPr lang="ru-RU" sz="2000" b="1" spc="-10" dirty="0" smtClean="0">
                <a:solidFill>
                  <a:srgbClr val="002060"/>
                </a:solidFill>
              </a:rPr>
              <a:t>это комплекс языко</a:t>
            </a:r>
            <a:r>
              <a:rPr lang="ru-RU" sz="2000" b="1" dirty="0" smtClean="0">
                <a:solidFill>
                  <a:srgbClr val="002060"/>
                </a:solidFill>
              </a:rPr>
              <a:t>вых и программных средств, предназначенный для создания, ведения </a:t>
            </a:r>
            <a:r>
              <a:rPr lang="ru-RU" sz="2000" b="1" spc="5" dirty="0" smtClean="0">
                <a:solidFill>
                  <a:srgbClr val="002060"/>
                </a:solidFill>
              </a:rPr>
              <a:t>и совместного использования БД многими пользователями. Обычно </a:t>
            </a:r>
            <a:r>
              <a:rPr lang="ru-RU" sz="2000" b="1" dirty="0" smtClean="0">
                <a:solidFill>
                  <a:srgbClr val="002060"/>
                </a:solidFill>
              </a:rPr>
              <a:t>СУБД различают по используемой модели данных. Так, СУБД, основанные на использовании реляционной модели данных, называют ре</a:t>
            </a:r>
            <a:r>
              <a:rPr lang="ru-RU" sz="2000" b="1" spc="15" dirty="0" smtClean="0">
                <a:solidFill>
                  <a:srgbClr val="002060"/>
                </a:solidFill>
              </a:rPr>
              <a:t>ляционными СУБД.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6588224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Microsoft </a:t>
            </a:r>
            <a:r>
              <a:rPr lang="ru-RU" sz="2000" b="1" dirty="0" err="1" smtClean="0"/>
              <a:t>Office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Access</a:t>
            </a:r>
            <a:r>
              <a:rPr lang="ru-RU" sz="2000" b="1" dirty="0" smtClean="0"/>
              <a:t> — реляционная </a:t>
            </a:r>
            <a:r>
              <a:rPr lang="ru-RU" sz="2000" b="1" dirty="0" err="1" smtClean="0"/>
              <a:t>СУБД.Имеет</a:t>
            </a:r>
            <a:r>
              <a:rPr lang="ru-RU" sz="2000" b="1" dirty="0" smtClean="0"/>
              <a:t> широкий спектр функций, включая связанные запросы, связь с внешними таблицами и базами данных. </a:t>
            </a:r>
            <a:r>
              <a:rPr lang="ru-RU" sz="2000" b="1" dirty="0" err="1" smtClean="0"/>
              <a:t>Всамом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Access</a:t>
            </a:r>
            <a:r>
              <a:rPr lang="ru-RU" sz="2000" b="1" dirty="0" smtClean="0"/>
              <a:t> можно писать приложения, работающие с базами данных.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132856"/>
            <a:ext cx="684076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Основные компоненты MS </a:t>
            </a:r>
            <a:r>
              <a:rPr lang="ru-RU" b="1" dirty="0" err="1" smtClean="0"/>
              <a:t>Access</a:t>
            </a:r>
            <a:r>
              <a:rPr lang="ru-RU" b="1" dirty="0" smtClean="0"/>
              <a:t>:</a:t>
            </a:r>
          </a:p>
          <a:p>
            <a:r>
              <a:rPr lang="ru-RU" b="1" dirty="0" smtClean="0"/>
              <a:t>построитель таблиц;</a:t>
            </a:r>
          </a:p>
          <a:p>
            <a:r>
              <a:rPr lang="ru-RU" b="1" dirty="0" smtClean="0"/>
              <a:t>построитель экранных форм;</a:t>
            </a:r>
          </a:p>
          <a:p>
            <a:r>
              <a:rPr lang="ru-RU" b="1" dirty="0" smtClean="0"/>
              <a:t>построитель SQL-запросов (язык SQL в MS </a:t>
            </a:r>
            <a:r>
              <a:rPr lang="ru-RU" b="1" dirty="0" err="1" smtClean="0"/>
              <a:t>Access</a:t>
            </a:r>
            <a:r>
              <a:rPr lang="ru-RU" b="1" dirty="0" smtClean="0"/>
              <a:t> не соответствует стандарту ANSI);</a:t>
            </a:r>
          </a:p>
          <a:p>
            <a:r>
              <a:rPr lang="ru-RU" b="1" dirty="0" smtClean="0"/>
              <a:t>построитель отчётов, выводимых на печать.</a:t>
            </a:r>
            <a:endParaRPr lang="ru-RU" b="1" dirty="0"/>
          </a:p>
        </p:txBody>
      </p:sp>
      <p:pic>
        <p:nvPicPr>
          <p:cNvPr id="5" name="Рисунок 4" descr="Acces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933056"/>
            <a:ext cx="3086472" cy="30864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70_14_1399511_0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5" name="Рисунок 4" descr="Безымянный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908720"/>
            <a:ext cx="8460432" cy="4908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332656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Связь между таблицами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brary-books-720.jpg"/>
          <p:cNvPicPr>
            <a:picLocks noChangeAspect="1"/>
          </p:cNvPicPr>
          <p:nvPr/>
        </p:nvPicPr>
        <p:blipFill>
          <a:blip r:embed="rId3" cstate="print">
            <a:lum bright="10000" contrast="-10000"/>
          </a:blip>
          <a:stretch>
            <a:fillRect/>
          </a:stretch>
        </p:blipFill>
        <p:spPr>
          <a:xfrm>
            <a:off x="0" y="0"/>
            <a:ext cx="913994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188640"/>
            <a:ext cx="669674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Проектирование форм и работа с ними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1484784"/>
            <a:ext cx="4392488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Форма в БД - это структурированное окно, которое можно представить так, чтобы оно повторяло форму бланка. Формы создаются из набора отдельных элементов управления.</a:t>
            </a:r>
          </a:p>
          <a:p>
            <a:r>
              <a:rPr lang="ru-RU" sz="2000" dirty="0" smtClean="0"/>
              <a:t>Форма предоставляет возможности для: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ввода и просмотра информации базы данных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изменения данных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печати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создания сообщений 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Безымянный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437112"/>
            <a:ext cx="3892136" cy="22322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23728" y="260648"/>
            <a:ext cx="36004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Создание формы</a:t>
            </a:r>
            <a:endParaRPr lang="ru-RU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08720"/>
            <a:ext cx="51845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5364088" y="1196752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88840"/>
            <a:ext cx="3528392" cy="226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1988840"/>
            <a:ext cx="3744416" cy="22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3707904" y="2636912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8423920" y="2636912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Безымянный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4437112"/>
            <a:ext cx="4067944" cy="2160240"/>
          </a:xfrm>
          <a:prstGeom prst="rect">
            <a:avLst/>
          </a:prstGeom>
        </p:spPr>
      </p:pic>
      <p:sp>
        <p:nvSpPr>
          <p:cNvPr id="12" name="Стрелка вправо 11"/>
          <p:cNvSpPr/>
          <p:nvPr/>
        </p:nvSpPr>
        <p:spPr>
          <a:xfrm>
            <a:off x="4211960" y="5229200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70_14_1399511_0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188640"/>
            <a:ext cx="266429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Запросы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908720"/>
            <a:ext cx="7416824" cy="12926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Запросы создаются пользователем для выборки необходимых ему данных из одной или нескольких связанных таблиц и представления выбранных данных также в виде таблицы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2978646" cy="2515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3203848" y="3284984"/>
            <a:ext cx="12241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76872"/>
            <a:ext cx="3493264" cy="252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Безымянный1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1760" y="4914114"/>
            <a:ext cx="3030175" cy="1943886"/>
          </a:xfrm>
          <a:prstGeom prst="rect">
            <a:avLst/>
          </a:prstGeom>
        </p:spPr>
      </p:pic>
      <p:sp>
        <p:nvSpPr>
          <p:cNvPr id="9" name="Стрелка вправо 8"/>
          <p:cNvSpPr/>
          <p:nvPr/>
        </p:nvSpPr>
        <p:spPr>
          <a:xfrm>
            <a:off x="395536" y="5301208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8243392" y="3284984"/>
            <a:ext cx="9006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430</Words>
  <Application>Microsoft Office PowerPoint</Application>
  <PresentationFormat>Экран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Библиотека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Библиотека</dc:title>
  <dc:creator>Tedy</dc:creator>
  <cp:lastModifiedBy>student</cp:lastModifiedBy>
  <cp:revision>17</cp:revision>
  <dcterms:created xsi:type="dcterms:W3CDTF">2013-11-07T12:32:26Z</dcterms:created>
  <dcterms:modified xsi:type="dcterms:W3CDTF">2018-11-19T06:47:38Z</dcterms:modified>
</cp:coreProperties>
</file>